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47.xml" ContentType="application/vnd.openxmlformats-officedocument.presentationml.slideLayout+xml"/>
  <Default Extension="png" ContentType="image/png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Default Extension="gif" ContentType="image/gif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816" r:id="rId14"/>
  </p:sldMasterIdLst>
  <p:notesMasterIdLst>
    <p:notesMasterId r:id="rId35"/>
  </p:notesMasterIdLst>
  <p:sldIdLst>
    <p:sldId id="267" r:id="rId15"/>
    <p:sldId id="322" r:id="rId16"/>
    <p:sldId id="317" r:id="rId17"/>
    <p:sldId id="303" r:id="rId18"/>
    <p:sldId id="318" r:id="rId19"/>
    <p:sldId id="305" r:id="rId20"/>
    <p:sldId id="307" r:id="rId21"/>
    <p:sldId id="308" r:id="rId22"/>
    <p:sldId id="319" r:id="rId23"/>
    <p:sldId id="309" r:id="rId24"/>
    <p:sldId id="310" r:id="rId25"/>
    <p:sldId id="321" r:id="rId26"/>
    <p:sldId id="320" r:id="rId27"/>
    <p:sldId id="312" r:id="rId28"/>
    <p:sldId id="313" r:id="rId29"/>
    <p:sldId id="314" r:id="rId30"/>
    <p:sldId id="315" r:id="rId31"/>
    <p:sldId id="316" r:id="rId32"/>
    <p:sldId id="261" r:id="rId33"/>
    <p:sldId id="323" r:id="rId34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Sans" charset="0"/>
        <a:ea typeface="ヒラギノ角ゴ ProN W3" charset="0"/>
        <a:cs typeface="ヒラギノ角ゴ ProN W3" charset="0"/>
        <a:sym typeface="Gill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08" autoAdjust="0"/>
    <p:restoredTop sz="94647" autoAdjust="0"/>
  </p:normalViewPr>
  <p:slideViewPr>
    <p:cSldViewPr>
      <p:cViewPr varScale="1">
        <p:scale>
          <a:sx n="34" d="100"/>
          <a:sy n="34" d="100"/>
        </p:scale>
        <p:origin x="-420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C80AB-B472-4A68-AFEC-0EBCC7031F43}" type="datetimeFigureOut">
              <a:rPr lang="pl-PL" smtClean="0"/>
              <a:pPr/>
              <a:t>2014-08-21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8FF001-89A6-4145-A320-9E67A99B399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8FF001-89A6-4145-A320-9E67A99B399A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>
              <a:sym typeface="GillSans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charset="0"/>
              </a:rPr>
              <a:t>Second level</a:t>
            </a:r>
          </a:p>
          <a:p>
            <a:pPr lvl="2"/>
            <a:r>
              <a:rPr lang="en-US" smtClean="0">
                <a:sym typeface="GillSans" charset="0"/>
              </a:rPr>
              <a:t>Third level</a:t>
            </a:r>
          </a:p>
          <a:p>
            <a:pPr lvl="3"/>
            <a:r>
              <a:rPr lang="en-US" smtClean="0">
                <a:sym typeface="GillSans" charset="0"/>
              </a:rPr>
              <a:t>Fourth level</a:t>
            </a:r>
          </a:p>
          <a:p>
            <a:pPr lvl="4"/>
            <a:r>
              <a:rPr lang="en-US" smtClean="0">
                <a:sym typeface="GillSans" charset="0"/>
              </a:rPr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charset="0"/>
              </a:rPr>
              <a:t>Second level</a:t>
            </a:r>
          </a:p>
          <a:p>
            <a:pPr lvl="2"/>
            <a:r>
              <a:rPr lang="en-US" smtClean="0">
                <a:sym typeface="GillSans" charset="0"/>
              </a:rPr>
              <a:t>Third level</a:t>
            </a:r>
          </a:p>
          <a:p>
            <a:pPr lvl="3"/>
            <a:r>
              <a:rPr lang="en-US" smtClean="0">
                <a:sym typeface="GillSans" charset="0"/>
              </a:rPr>
              <a:t>Fourth level</a:t>
            </a:r>
          </a:p>
          <a:p>
            <a:pPr lvl="4"/>
            <a:r>
              <a:rPr lang="en-US" smtClean="0">
                <a:sym typeface="Gill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charset="0"/>
              </a:rPr>
              <a:t>Second level</a:t>
            </a:r>
          </a:p>
          <a:p>
            <a:pPr lvl="2"/>
            <a:r>
              <a:rPr lang="en-US" smtClean="0">
                <a:sym typeface="GillSans" charset="0"/>
              </a:rPr>
              <a:t>Third level</a:t>
            </a:r>
          </a:p>
          <a:p>
            <a:pPr lvl="3"/>
            <a:r>
              <a:rPr lang="en-US" smtClean="0">
                <a:sym typeface="GillSans" charset="0"/>
              </a:rPr>
              <a:t>Fourth level</a:t>
            </a:r>
          </a:p>
          <a:p>
            <a:pPr lvl="4"/>
            <a:r>
              <a:rPr lang="en-US" smtClean="0">
                <a:sym typeface="Gill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charset="0"/>
              </a:rPr>
              <a:t>Second level</a:t>
            </a:r>
          </a:p>
          <a:p>
            <a:pPr lvl="2"/>
            <a:r>
              <a:rPr lang="en-US" smtClean="0">
                <a:sym typeface="GillSans" charset="0"/>
              </a:rPr>
              <a:t>Third level</a:t>
            </a:r>
          </a:p>
          <a:p>
            <a:pPr lvl="3"/>
            <a:r>
              <a:rPr lang="en-US" smtClean="0">
                <a:sym typeface="GillSans" charset="0"/>
              </a:rPr>
              <a:t>Fourth level</a:t>
            </a:r>
          </a:p>
          <a:p>
            <a:pPr lvl="4"/>
            <a:r>
              <a:rPr lang="en-US" smtClean="0">
                <a:sym typeface="Gill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charset="0"/>
              </a:rPr>
              <a:t>Second level</a:t>
            </a:r>
          </a:p>
          <a:p>
            <a:pPr lvl="2"/>
            <a:r>
              <a:rPr lang="en-US" smtClean="0">
                <a:sym typeface="GillSans" charset="0"/>
              </a:rPr>
              <a:t>Third level</a:t>
            </a:r>
          </a:p>
          <a:p>
            <a:pPr lvl="3"/>
            <a:r>
              <a:rPr lang="en-US" smtClean="0">
                <a:sym typeface="GillSans" charset="0"/>
              </a:rPr>
              <a:t>Fourth level</a:t>
            </a:r>
          </a:p>
          <a:p>
            <a:pPr lvl="4"/>
            <a:r>
              <a:rPr lang="en-US" smtClean="0">
                <a:sym typeface="Gill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San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text styles</a:t>
            </a:r>
          </a:p>
          <a:p>
            <a:pPr lvl="1"/>
            <a:r>
              <a:rPr lang="en-US" smtClean="0">
                <a:sym typeface="GillSans"/>
              </a:rPr>
              <a:t>Second level</a:t>
            </a:r>
          </a:p>
          <a:p>
            <a:pPr lvl="2"/>
            <a:r>
              <a:rPr lang="en-US" smtClean="0">
                <a:sym typeface="GillSans"/>
              </a:rPr>
              <a:t>Third level</a:t>
            </a:r>
          </a:p>
          <a:p>
            <a:pPr lvl="3"/>
            <a:r>
              <a:rPr lang="en-US" smtClean="0">
                <a:sym typeface="GillSans"/>
              </a:rPr>
              <a:t>Fourth level</a:t>
            </a:r>
          </a:p>
          <a:p>
            <a:pPr lvl="4"/>
            <a:r>
              <a:rPr lang="en-US" smtClean="0">
                <a:sym typeface="Gill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  <a:sym typeface="Gill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+mn-cs"/>
          <a:sym typeface="Gill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+mn-cs"/>
          <a:sym typeface="Gill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charset="0"/>
              </a:rPr>
              <a:t>Second level</a:t>
            </a:r>
          </a:p>
          <a:p>
            <a:pPr lvl="2"/>
            <a:r>
              <a:rPr lang="en-US" smtClean="0">
                <a:sym typeface="GillSans" charset="0"/>
              </a:rPr>
              <a:t>Third level</a:t>
            </a:r>
          </a:p>
          <a:p>
            <a:pPr lvl="3"/>
            <a:r>
              <a:rPr lang="en-US" smtClean="0">
                <a:sym typeface="GillSans" charset="0"/>
              </a:rPr>
              <a:t>Fourth level</a:t>
            </a:r>
          </a:p>
          <a:p>
            <a:pPr lvl="4"/>
            <a:r>
              <a:rPr lang="en-US" smtClean="0">
                <a:sym typeface="Gill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charset="0"/>
              </a:rPr>
              <a:t>Second level</a:t>
            </a:r>
          </a:p>
          <a:p>
            <a:pPr lvl="2"/>
            <a:r>
              <a:rPr lang="en-US" smtClean="0">
                <a:sym typeface="GillSans" charset="0"/>
              </a:rPr>
              <a:t>Third level</a:t>
            </a:r>
          </a:p>
          <a:p>
            <a:pPr lvl="3"/>
            <a:r>
              <a:rPr lang="en-US" smtClean="0">
                <a:sym typeface="GillSans" charset="0"/>
              </a:rPr>
              <a:t>Fourth level</a:t>
            </a:r>
          </a:p>
          <a:p>
            <a:pPr lvl="4"/>
            <a:r>
              <a:rPr lang="en-US" smtClean="0">
                <a:sym typeface="GillSans" charset="0"/>
              </a:rPr>
              <a:t>Fifth level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Sans" charset="0"/>
              </a:rPr>
              <a:t>Second level</a:t>
            </a:r>
          </a:p>
          <a:p>
            <a:pPr lvl="2"/>
            <a:r>
              <a:rPr lang="en-US" smtClean="0">
                <a:sym typeface="GillSans" charset="0"/>
              </a:rPr>
              <a:t>Third level</a:t>
            </a:r>
          </a:p>
          <a:p>
            <a:pPr lvl="3"/>
            <a:r>
              <a:rPr lang="en-US" smtClean="0">
                <a:sym typeface="GillSans" charset="0"/>
              </a:rPr>
              <a:t>Fourth level</a:t>
            </a:r>
          </a:p>
          <a:p>
            <a:pPr lvl="4"/>
            <a:r>
              <a:rPr lang="en-US" smtClean="0">
                <a:sym typeface="GillSans" charset="0"/>
              </a:rPr>
              <a:t>Fifth level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Sans" charset="0"/>
          <a:ea typeface="ヒラギノ角ゴ ProN W3" charset="0"/>
          <a:cs typeface="ヒラギノ角ゴ ProN W3" charset="0"/>
          <a:sym typeface="Gill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Sans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"/>
          <p:cNvSpPr>
            <a:spLocks/>
          </p:cNvSpPr>
          <p:nvPr/>
        </p:nvSpPr>
        <p:spPr bwMode="auto">
          <a:xfrm>
            <a:off x="-330200" y="-292100"/>
            <a:ext cx="10833128" cy="9931400"/>
          </a:xfrm>
          <a:prstGeom prst="roundRect">
            <a:avLst>
              <a:gd name="adj" fmla="val 2111"/>
            </a:avLst>
          </a:prstGeom>
          <a:solidFill>
            <a:schemeClr val="accent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15362" name="Rectangle 2"/>
          <p:cNvSpPr>
            <a:spLocks/>
          </p:cNvSpPr>
          <p:nvPr/>
        </p:nvSpPr>
        <p:spPr bwMode="auto">
          <a:xfrm>
            <a:off x="825500" y="374650"/>
            <a:ext cx="9105924" cy="1206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6000" dirty="0" smtClean="0">
                <a:solidFill>
                  <a:schemeClr val="bg1"/>
                </a:solidFill>
              </a:rPr>
              <a:t>Epistemic </a:t>
            </a:r>
            <a:r>
              <a:rPr lang="en-US" sz="6000" dirty="0" smtClean="0">
                <a:solidFill>
                  <a:schemeClr val="bg1"/>
                </a:solidFill>
              </a:rPr>
              <a:t>vigilance</a:t>
            </a:r>
            <a:r>
              <a:rPr lang="en-US" sz="6000" dirty="0" smtClean="0">
                <a:solidFill>
                  <a:schemeClr val="bg1"/>
                </a:solidFill>
              </a:rPr>
              <a:t> </a:t>
            </a:r>
            <a:r>
              <a:rPr lang="en-US" sz="6000" dirty="0" smtClean="0">
                <a:solidFill>
                  <a:schemeClr val="bg1"/>
                </a:solidFill>
              </a:rPr>
              <a:t>in scientific and religious cognition</a:t>
            </a:r>
            <a:endParaRPr lang="en-US" sz="60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 rot="33571">
            <a:off x="849241" y="7061462"/>
            <a:ext cx="8510907" cy="1447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 anchorCtr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Konrad Talmont-Kaminski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UFAM Warsaw, </a:t>
            </a:r>
            <a:r>
              <a:rPr lang="en-US" sz="3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/>
            </a:r>
            <a:br>
              <a:rPr lang="en-US" sz="3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</a:br>
            <a:r>
              <a:rPr lang="en-US" sz="3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RCC Aarhus </a:t>
            </a:r>
            <a:r>
              <a:rPr lang="en-US" sz="3600" dirty="0" err="1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i</a:t>
            </a:r>
            <a:r>
              <a:rPr lang="en-US" sz="3600" dirty="0" smtClean="0">
                <a:solidFill>
                  <a:srgbClr val="FFFFFF"/>
                </a:solidFill>
                <a:latin typeface="Verdana" pitchFamily="34" charset="0"/>
                <a:sym typeface="Verdana" pitchFamily="34" charset="0"/>
              </a:rPr>
              <a:t> LEVYNA Brno</a:t>
            </a:r>
            <a:endParaRPr lang="en-US" sz="3600" dirty="0">
              <a:solidFill>
                <a:srgbClr val="FFFFFF"/>
              </a:solidFill>
              <a:latin typeface="Verdana" pitchFamily="34" charset="0"/>
              <a:sym typeface="Verdana" pitchFamily="34" charset="0"/>
            </a:endParaRPr>
          </a:p>
        </p:txBody>
      </p:sp>
      <p:pic>
        <p:nvPicPr>
          <p:cNvPr id="7" name="Obraz 7" descr="Front.PNG"/>
          <p:cNvPicPr>
            <a:picLocks noChangeAspect="1"/>
          </p:cNvPicPr>
          <p:nvPr/>
        </p:nvPicPr>
        <p:blipFill>
          <a:blip r:embed="rId3"/>
          <a:srcRect t="35352" b="34619"/>
          <a:stretch>
            <a:fillRect/>
          </a:stretch>
        </p:blipFill>
        <p:spPr bwMode="auto">
          <a:xfrm>
            <a:off x="7216775" y="6616700"/>
            <a:ext cx="5788025" cy="247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Stabilising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religion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CREDs independent of content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CREDs can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stabilise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costly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behaviour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Costly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behaviour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can be prosocial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Cultural group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selection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Religions as CRED traditions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Cognitive byproducts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Dual inheritance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account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Content vigilance de-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emphasised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43507"/>
          <a:stretch>
            <a:fillRect/>
          </a:stretch>
        </p:blipFill>
        <p:spPr bwMode="auto">
          <a:xfrm>
            <a:off x="430170" y="661958"/>
            <a:ext cx="245109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Nonalethic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function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NF = not tied to truth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Function of religions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nonalethic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Significant consequences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NF ‘parasitic’ upon truth-connected function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Similar to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Batesian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mimicry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NF requires protection against counterevidence</a:t>
            </a: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0170" y="661958"/>
            <a:ext cx="2484000" cy="212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-330200" y="-292100"/>
            <a:ext cx="9093200" cy="9931400"/>
          </a:xfrm>
          <a:prstGeom prst="roundRect">
            <a:avLst>
              <a:gd name="adj" fmla="val 2093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9550400" y="552450"/>
            <a:ext cx="33528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825500" y="558800"/>
            <a:ext cx="7177098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Truth &amp; function</a:t>
            </a:r>
            <a:endParaRPr lang="en-US" sz="48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746" y="2781945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7954" y="5805494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Uncorrelated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5766360" y="149606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Correlated</a:t>
            </a:r>
          </a:p>
        </p:txBody>
      </p:sp>
      <p:sp>
        <p:nvSpPr>
          <p:cNvPr id="21" name="TextBox 8"/>
          <p:cNvSpPr txBox="1"/>
          <p:nvPr/>
        </p:nvSpPr>
        <p:spPr>
          <a:xfrm>
            <a:off x="6111580" y="4639332"/>
            <a:ext cx="23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 smtClean="0">
                <a:latin typeface="Kuhltom" pitchFamily="2" charset="0"/>
              </a:rPr>
              <a:t>Accuracy</a:t>
            </a:r>
          </a:p>
        </p:txBody>
      </p:sp>
      <p:cxnSp>
        <p:nvCxnSpPr>
          <p:cNvPr id="27" name="Łącznik prosty ze strzałką 26"/>
          <p:cNvCxnSpPr/>
          <p:nvPr/>
        </p:nvCxnSpPr>
        <p:spPr bwMode="auto">
          <a:xfrm flipV="1">
            <a:off x="1430302" y="4448172"/>
            <a:ext cx="6572296" cy="28575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Łącznik prosty ze strzałką 28"/>
          <p:cNvCxnSpPr/>
          <p:nvPr/>
        </p:nvCxnSpPr>
        <p:spPr bwMode="auto">
          <a:xfrm rot="5400000" flipH="1" flipV="1">
            <a:off x="323013" y="3269445"/>
            <a:ext cx="3071834" cy="28575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TextBox 8"/>
          <p:cNvSpPr txBox="1"/>
          <p:nvPr/>
        </p:nvSpPr>
        <p:spPr>
          <a:xfrm rot="16560792">
            <a:off x="-107635" y="2936242"/>
            <a:ext cx="288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 smtClean="0">
                <a:latin typeface="Kuhltom" pitchFamily="2" charset="0"/>
              </a:rPr>
              <a:t>Functionality</a:t>
            </a:r>
          </a:p>
        </p:txBody>
      </p:sp>
      <p:sp>
        <p:nvSpPr>
          <p:cNvPr id="31" name="TextBox 8"/>
          <p:cNvSpPr txBox="1"/>
          <p:nvPr/>
        </p:nvSpPr>
        <p:spPr>
          <a:xfrm>
            <a:off x="6111580" y="8850141"/>
            <a:ext cx="23196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 smtClean="0">
                <a:latin typeface="Kuhltom" pitchFamily="2" charset="0"/>
              </a:rPr>
              <a:t>Accuracy</a:t>
            </a:r>
          </a:p>
        </p:txBody>
      </p:sp>
      <p:cxnSp>
        <p:nvCxnSpPr>
          <p:cNvPr id="32" name="Łącznik prosty ze strzałką 31"/>
          <p:cNvCxnSpPr/>
          <p:nvPr/>
        </p:nvCxnSpPr>
        <p:spPr bwMode="auto">
          <a:xfrm flipV="1">
            <a:off x="1430302" y="8658981"/>
            <a:ext cx="6572296" cy="28575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Łącznik prosty ze strzałką 32"/>
          <p:cNvCxnSpPr/>
          <p:nvPr/>
        </p:nvCxnSpPr>
        <p:spPr bwMode="auto">
          <a:xfrm rot="5400000" flipH="1" flipV="1">
            <a:off x="323013" y="7480254"/>
            <a:ext cx="3071834" cy="285752"/>
          </a:xfrm>
          <a:prstGeom prst="straightConnector1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TextBox 8"/>
          <p:cNvSpPr txBox="1"/>
          <p:nvPr/>
        </p:nvSpPr>
        <p:spPr>
          <a:xfrm rot="16560792">
            <a:off x="-107635" y="7147051"/>
            <a:ext cx="28816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 smtClean="0">
                <a:latin typeface="Kuhltom" pitchFamily="2" charset="0"/>
              </a:rPr>
              <a:t>Functionality</a:t>
            </a:r>
          </a:p>
        </p:txBody>
      </p:sp>
      <p:sp>
        <p:nvSpPr>
          <p:cNvPr id="35" name="TextBox 8"/>
          <p:cNvSpPr txBox="1"/>
          <p:nvPr/>
        </p:nvSpPr>
        <p:spPr>
          <a:xfrm>
            <a:off x="1716054" y="4376734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36" name="TextBox 8"/>
          <p:cNvSpPr txBox="1"/>
          <p:nvPr/>
        </p:nvSpPr>
        <p:spPr>
          <a:xfrm>
            <a:off x="2287558" y="3964483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37" name="TextBox 8"/>
          <p:cNvSpPr txBox="1"/>
          <p:nvPr/>
        </p:nvSpPr>
        <p:spPr>
          <a:xfrm>
            <a:off x="2753994" y="4035921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38" name="TextBox 8"/>
          <p:cNvSpPr txBox="1"/>
          <p:nvPr/>
        </p:nvSpPr>
        <p:spPr>
          <a:xfrm>
            <a:off x="3468374" y="3464417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39" name="TextBox 8"/>
          <p:cNvSpPr txBox="1"/>
          <p:nvPr/>
        </p:nvSpPr>
        <p:spPr>
          <a:xfrm>
            <a:off x="4144946" y="3107227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0" name="TextBox 8"/>
          <p:cNvSpPr txBox="1"/>
          <p:nvPr/>
        </p:nvSpPr>
        <p:spPr>
          <a:xfrm>
            <a:off x="4682820" y="3678731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1" name="TextBox 8"/>
          <p:cNvSpPr txBox="1"/>
          <p:nvPr/>
        </p:nvSpPr>
        <p:spPr>
          <a:xfrm>
            <a:off x="5325762" y="2733660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897266" y="3178665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3" name="TextBox 8"/>
          <p:cNvSpPr txBox="1"/>
          <p:nvPr/>
        </p:nvSpPr>
        <p:spPr>
          <a:xfrm>
            <a:off x="6397332" y="2678599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6825960" y="1947842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7216780" y="2464285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3111184" y="6376998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1787492" y="7377130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8" name="TextBox 8"/>
          <p:cNvSpPr txBox="1"/>
          <p:nvPr/>
        </p:nvSpPr>
        <p:spPr>
          <a:xfrm>
            <a:off x="2358996" y="7234254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49" name="TextBox 8"/>
          <p:cNvSpPr txBox="1"/>
          <p:nvPr/>
        </p:nvSpPr>
        <p:spPr>
          <a:xfrm>
            <a:off x="2825432" y="8179325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50" name="TextBox 8"/>
          <p:cNvSpPr txBox="1"/>
          <p:nvPr/>
        </p:nvSpPr>
        <p:spPr>
          <a:xfrm>
            <a:off x="3539812" y="7607821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51" name="TextBox 8"/>
          <p:cNvSpPr txBox="1"/>
          <p:nvPr/>
        </p:nvSpPr>
        <p:spPr>
          <a:xfrm>
            <a:off x="4216384" y="7965011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52" name="TextBox 8"/>
          <p:cNvSpPr txBox="1"/>
          <p:nvPr/>
        </p:nvSpPr>
        <p:spPr>
          <a:xfrm>
            <a:off x="4754258" y="6805626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53" name="TextBox 8"/>
          <p:cNvSpPr txBox="1"/>
          <p:nvPr/>
        </p:nvSpPr>
        <p:spPr>
          <a:xfrm>
            <a:off x="5397200" y="6162684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54" name="TextBox 8"/>
          <p:cNvSpPr txBox="1"/>
          <p:nvPr/>
        </p:nvSpPr>
        <p:spPr>
          <a:xfrm>
            <a:off x="5968704" y="8250763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55" name="TextBox 8"/>
          <p:cNvSpPr txBox="1"/>
          <p:nvPr/>
        </p:nvSpPr>
        <p:spPr>
          <a:xfrm>
            <a:off x="6468770" y="6822003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56" name="TextBox 8"/>
          <p:cNvSpPr txBox="1"/>
          <p:nvPr/>
        </p:nvSpPr>
        <p:spPr>
          <a:xfrm>
            <a:off x="6897398" y="7448568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57" name="TextBox 8"/>
          <p:cNvSpPr txBox="1"/>
          <p:nvPr/>
        </p:nvSpPr>
        <p:spPr>
          <a:xfrm>
            <a:off x="7288218" y="8305824"/>
            <a:ext cx="6765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400" dirty="0" smtClean="0">
                <a:latin typeface="kuhlemma"/>
              </a:rPr>
              <a:t>*</a:t>
            </a:r>
            <a:endParaRPr lang="pl-PL" sz="4400" dirty="0">
              <a:latin typeface="Kuhltom" pitchFamily="2" charset="0"/>
            </a:endParaRPr>
          </a:p>
        </p:txBody>
      </p:sp>
      <p:sp>
        <p:nvSpPr>
          <p:cNvPr id="58" name="TextBox 8"/>
          <p:cNvSpPr txBox="1"/>
          <p:nvPr/>
        </p:nvSpPr>
        <p:spPr>
          <a:xfrm rot="18082432">
            <a:off x="6787841" y="6729424"/>
            <a:ext cx="19907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600" dirty="0" smtClean="0">
                <a:solidFill>
                  <a:srgbClr val="FF6600"/>
                </a:solidFill>
                <a:latin typeface="circles"/>
              </a:rPr>
              <a:t>e</a:t>
            </a:r>
            <a:endParaRPr lang="pl-PL" sz="16600" dirty="0">
              <a:solidFill>
                <a:srgbClr val="FF6600"/>
              </a:solidFill>
              <a:latin typeface="Kuhltom" pitchFamily="2" charset="0"/>
            </a:endParaRPr>
          </a:p>
        </p:txBody>
      </p:sp>
      <p:sp>
        <p:nvSpPr>
          <p:cNvPr id="59" name="TextBox 8"/>
          <p:cNvSpPr txBox="1"/>
          <p:nvPr/>
        </p:nvSpPr>
        <p:spPr>
          <a:xfrm>
            <a:off x="6145210" y="1733528"/>
            <a:ext cx="199074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500" b="1" dirty="0" smtClean="0">
                <a:solidFill>
                  <a:srgbClr val="FF6600"/>
                </a:solidFill>
                <a:latin typeface="circles"/>
              </a:rPr>
              <a:t>b</a:t>
            </a:r>
            <a:endParaRPr lang="pl-PL" sz="11500" b="1" dirty="0">
              <a:solidFill>
                <a:srgbClr val="FF6600"/>
              </a:solidFill>
              <a:latin typeface="Kuhltom" pitchFamily="2" charset="0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74234" y="661958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9" grpId="0"/>
      <p:bldP spid="21" grpId="0"/>
      <p:bldP spid="30" grpId="0"/>
      <p:bldP spid="3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-330200" y="-292100"/>
            <a:ext cx="9093200" cy="9931400"/>
          </a:xfrm>
          <a:prstGeom prst="roundRect">
            <a:avLst>
              <a:gd name="adj" fmla="val 2093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26" name="Elipsa 25"/>
          <p:cNvSpPr/>
          <p:nvPr/>
        </p:nvSpPr>
        <p:spPr bwMode="auto">
          <a:xfrm>
            <a:off x="1501740" y="3795706"/>
            <a:ext cx="4346114" cy="4510118"/>
          </a:xfrm>
          <a:prstGeom prst="ellipse">
            <a:avLst/>
          </a:prstGeom>
          <a:solidFill>
            <a:srgbClr val="FF6600">
              <a:alpha val="50196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charset="0"/>
              <a:ea typeface="ヒラギノ角ゴ ProN W3" charset="0"/>
              <a:cs typeface="ヒラギノ角ゴ ProN W3" charset="0"/>
              <a:sym typeface="GillSans" charset="0"/>
            </a:endParaRPr>
          </a:p>
        </p:txBody>
      </p:sp>
      <p:sp>
        <p:nvSpPr>
          <p:cNvPr id="25" name="Elipsa 24"/>
          <p:cNvSpPr/>
          <p:nvPr/>
        </p:nvSpPr>
        <p:spPr bwMode="auto">
          <a:xfrm>
            <a:off x="2511396" y="2376470"/>
            <a:ext cx="4346114" cy="4510118"/>
          </a:xfrm>
          <a:prstGeom prst="ellipse">
            <a:avLst/>
          </a:prstGeom>
          <a:solidFill>
            <a:srgbClr val="FF6600">
              <a:alpha val="50196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charset="0"/>
              <a:ea typeface="ヒラギノ角ゴ ProN W3" charset="0"/>
              <a:cs typeface="ヒラギノ角ゴ ProN W3" charset="0"/>
              <a:sym typeface="GillSans" charset="0"/>
            </a:endParaRPr>
          </a:p>
        </p:txBody>
      </p:sp>
      <p:sp>
        <p:nvSpPr>
          <p:cNvPr id="24" name="Elipsa 23"/>
          <p:cNvSpPr/>
          <p:nvPr/>
        </p:nvSpPr>
        <p:spPr bwMode="auto">
          <a:xfrm>
            <a:off x="3502004" y="3795706"/>
            <a:ext cx="4346114" cy="4510118"/>
          </a:xfrm>
          <a:prstGeom prst="ellipse">
            <a:avLst/>
          </a:prstGeom>
          <a:solidFill>
            <a:srgbClr val="FF6600">
              <a:alpha val="50196"/>
            </a:srgb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42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GillSans" charset="0"/>
              <a:ea typeface="ヒラギノ角ゴ ProN W3" charset="0"/>
              <a:cs typeface="ヒラギノ角ゴ ProN W3" charset="0"/>
              <a:sym typeface="GillSans" charset="0"/>
            </a:endParaRPr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9550400" y="552450"/>
            <a:ext cx="33528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825500" y="558800"/>
            <a:ext cx="7177098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48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Superempirical</a:t>
            </a:r>
            <a:endParaRPr lang="en-US" sz="48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39746" y="2781944"/>
            <a:ext cx="324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Content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2136" y="6877064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Methodological</a:t>
            </a:r>
          </a:p>
          <a:p>
            <a:r>
              <a:rPr lang="en-AU" sz="2800" dirty="0" smtClean="0">
                <a:latin typeface="Kuhltom" pitchFamily="2" charset="0"/>
              </a:rPr>
              <a:t>Context</a:t>
            </a:r>
          </a:p>
        </p:txBody>
      </p:sp>
      <p:sp>
        <p:nvSpPr>
          <p:cNvPr id="19" name="TextBox 9"/>
          <p:cNvSpPr txBox="1"/>
          <p:nvPr/>
        </p:nvSpPr>
        <p:spPr>
          <a:xfrm>
            <a:off x="1194328" y="6208709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Social</a:t>
            </a:r>
          </a:p>
          <a:p>
            <a:r>
              <a:rPr lang="en-AU" sz="2800" dirty="0" smtClean="0">
                <a:latin typeface="Kuhltom" pitchFamily="2" charset="0"/>
              </a:rPr>
              <a:t>Context</a:t>
            </a:r>
          </a:p>
        </p:txBody>
      </p:sp>
      <p:pic>
        <p:nvPicPr>
          <p:cNvPr id="16" name="Obraz 15" descr="Nowy obraz clear bgnd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6318" y="4090982"/>
            <a:ext cx="1985231" cy="2659228"/>
          </a:xfrm>
          <a:prstGeom prst="rect">
            <a:avLst/>
          </a:prstGeom>
        </p:spPr>
      </p:pic>
      <p:sp>
        <p:nvSpPr>
          <p:cNvPr id="20" name="Rectangle 3"/>
          <p:cNvSpPr>
            <a:spLocks/>
          </p:cNvSpPr>
          <p:nvPr/>
        </p:nvSpPr>
        <p:spPr bwMode="auto">
          <a:xfrm>
            <a:off x="9217044" y="2063750"/>
            <a:ext cx="3609956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3200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Superempirical</a:t>
            </a:r>
            <a:r>
              <a:rPr lang="en-US" sz="3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br>
              <a:rPr lang="en-US" sz="3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</a:br>
            <a:r>
              <a:rPr lang="en-US" sz="6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&gt;</a:t>
            </a:r>
            <a:endParaRPr lang="en-US" sz="3200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>
              <a:lnSpc>
                <a:spcPct val="140000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Unfalsifiable</a:t>
            </a:r>
            <a:endParaRPr lang="en-US" sz="3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1" name="TextBox 8"/>
          <p:cNvSpPr txBox="1"/>
          <p:nvPr/>
        </p:nvSpPr>
        <p:spPr>
          <a:xfrm>
            <a:off x="6111580" y="1733528"/>
            <a:ext cx="3248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 smtClean="0">
                <a:latin typeface="Kuhltom" pitchFamily="2" charset="0"/>
              </a:rPr>
              <a:t>“Invisible”</a:t>
            </a:r>
          </a:p>
          <a:p>
            <a:pPr algn="l"/>
            <a:r>
              <a:rPr lang="en-AU" sz="2800" dirty="0" smtClean="0">
                <a:latin typeface="Kuhltom" pitchFamily="2" charset="0"/>
              </a:rPr>
              <a:t>“Dangerous”</a:t>
            </a:r>
          </a:p>
          <a:p>
            <a:pPr algn="l"/>
            <a:r>
              <a:rPr lang="en-AU" sz="2800" dirty="0" smtClean="0">
                <a:latin typeface="Kuhltom" pitchFamily="2" charset="0"/>
              </a:rPr>
              <a:t>“Far away”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2" name="TextBox 8"/>
          <p:cNvSpPr txBox="1"/>
          <p:nvPr/>
        </p:nvSpPr>
        <p:spPr>
          <a:xfrm>
            <a:off x="787360" y="7948634"/>
            <a:ext cx="3248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 smtClean="0">
                <a:latin typeface="Kuhltom" pitchFamily="2" charset="0"/>
              </a:rPr>
              <a:t>Sacred</a:t>
            </a:r>
          </a:p>
        </p:txBody>
      </p:sp>
      <p:sp>
        <p:nvSpPr>
          <p:cNvPr id="23" name="TextBox 8"/>
          <p:cNvSpPr txBox="1"/>
          <p:nvPr/>
        </p:nvSpPr>
        <p:spPr>
          <a:xfrm>
            <a:off x="4859326" y="8351849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2800" dirty="0" smtClean="0">
                <a:latin typeface="Kuhltom" pitchFamily="2" charset="0"/>
              </a:rPr>
              <a:t>Available methods</a:t>
            </a:r>
          </a:p>
          <a:p>
            <a:pPr algn="l"/>
            <a:r>
              <a:rPr lang="en-AU" sz="2800" dirty="0" smtClean="0">
                <a:latin typeface="Kuhltom" pitchFamily="2" charset="0"/>
              </a:rPr>
              <a:t>Available tools</a:t>
            </a:r>
          </a:p>
        </p:txBody>
      </p:sp>
      <p:sp>
        <p:nvSpPr>
          <p:cNvPr id="17" name="Rectangle 3"/>
          <p:cNvSpPr>
            <a:spLocks/>
          </p:cNvSpPr>
          <p:nvPr/>
        </p:nvSpPr>
        <p:spPr bwMode="auto">
          <a:xfrm>
            <a:off x="9217044" y="4865714"/>
            <a:ext cx="3609956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3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Superempirical </a:t>
            </a:r>
            <a:br>
              <a:rPr lang="en-US" sz="32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</a:br>
            <a:r>
              <a:rPr lang="en-US" sz="6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&lt;</a:t>
            </a:r>
            <a:endParaRPr lang="en-US" sz="3200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>
              <a:lnSpc>
                <a:spcPct val="140000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Unfalsifiable</a:t>
            </a:r>
            <a:endParaRPr lang="en-US" sz="32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9" grpId="0"/>
      <p:bldP spid="11" grpId="0"/>
      <p:bldP spid="19" grpId="0"/>
      <p:bldP spid="20" grpId="0" build="allAtOnce"/>
      <p:bldP spid="21" grpId="0"/>
      <p:bldP spid="22" grpId="0"/>
      <p:bldP spid="23" grpId="0"/>
      <p:bldP spid="17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The sacred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Example of social context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Not definitional for religion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Important, none-the-less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A means for maintaining stability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Raise cost of investigating</a:t>
            </a: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41379"/>
          <a:stretch>
            <a:fillRect/>
          </a:stretch>
        </p:blipFill>
        <p:spPr bwMode="auto">
          <a:xfrm>
            <a:off x="358732" y="733396"/>
            <a:ext cx="2568439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Pragmatic contradiction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Need to protect NF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Conflicts with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Explicit truth norm</a:t>
            </a: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Conflict attitudinal not ontological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Both CRED traditions and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scientific reasoning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potentially functional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 easy solution</a:t>
            </a: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12455" r="14628"/>
          <a:stretch>
            <a:fillRect/>
          </a:stretch>
        </p:blipFill>
        <p:spPr bwMode="auto">
          <a:xfrm>
            <a:off x="430170" y="733396"/>
            <a:ext cx="250033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Moderating the conflict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Nonoverlapping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magisteria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(NOMA)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Methodological context?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Science open-ended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NOMA requires withholding of critical faculties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Aspect of social context</a:t>
            </a: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294" y="733396"/>
            <a:ext cx="275869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Moderating the conflict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Religious beliefs not about “facts in the world”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Difficult to sustain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Unrepresentative approach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Theological incorrectness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 successful deist religions</a:t>
            </a: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186" y="733396"/>
            <a:ext cx="246182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Further problem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Not all religious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behaviour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prosocial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lvl="1" algn="l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Problematic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behaviour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lvl="1" algn="l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Problematic environments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Need a critical attitude to identify function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Critical attitude undermines function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Reasoning trumps CRED traditions</a:t>
            </a: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31" y="757222"/>
            <a:ext cx="2544611" cy="32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AutoShape 1"/>
          <p:cNvSpPr>
            <a:spLocks/>
          </p:cNvSpPr>
          <p:nvPr/>
        </p:nvSpPr>
        <p:spPr bwMode="auto">
          <a:xfrm>
            <a:off x="-330200" y="-292100"/>
            <a:ext cx="4660900" cy="9931400"/>
          </a:xfrm>
          <a:prstGeom prst="roundRect">
            <a:avLst>
              <a:gd name="adj" fmla="val 4083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21506" name="Rectangle 2"/>
          <p:cNvSpPr>
            <a:spLocks/>
          </p:cNvSpPr>
          <p:nvPr/>
        </p:nvSpPr>
        <p:spPr bwMode="auto">
          <a:xfrm>
            <a:off x="5283200" y="552450"/>
            <a:ext cx="76073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Conclusions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21507" name="Rectangle 3"/>
          <p:cNvSpPr>
            <a:spLocks/>
          </p:cNvSpPr>
          <p:nvPr/>
        </p:nvSpPr>
        <p:spPr bwMode="auto">
          <a:xfrm>
            <a:off x="5283200" y="2063750"/>
            <a:ext cx="7434306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  <a:spcBef>
                <a:spcPts val="120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Nonalethic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function of religion at bottom of conflict with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scientific reasoning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  <a:spcBef>
                <a:spcPts val="1200"/>
              </a:spcBef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To maintain function religious beliefs must be protected against potential counterevidence</a:t>
            </a:r>
          </a:p>
          <a:p>
            <a:pPr algn="l">
              <a:lnSpc>
                <a:spcPct val="140000"/>
              </a:lnSpc>
              <a:spcBef>
                <a:spcPts val="1200"/>
              </a:spcBef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Reasoning trumps CRED traditions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84" y="519082"/>
            <a:ext cx="318135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onrad Talmont\Pulpit\lunc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900" y="876272"/>
            <a:ext cx="12085748" cy="82868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1"/>
          <p:cNvSpPr>
            <a:spLocks/>
          </p:cNvSpPr>
          <p:nvPr/>
        </p:nvSpPr>
        <p:spPr bwMode="auto">
          <a:xfrm>
            <a:off x="-330200" y="-292100"/>
            <a:ext cx="4660900" cy="9931400"/>
          </a:xfrm>
          <a:prstGeom prst="roundRect">
            <a:avLst>
              <a:gd name="adj" fmla="val 4083"/>
            </a:avLst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endParaRPr lang="pl-PL"/>
          </a:p>
        </p:txBody>
      </p:sp>
      <p:sp>
        <p:nvSpPr>
          <p:cNvPr id="34819" name="Rectangle 4"/>
          <p:cNvSpPr>
            <a:spLocks/>
          </p:cNvSpPr>
          <p:nvPr/>
        </p:nvSpPr>
        <p:spPr bwMode="auto">
          <a:xfrm rot="33571">
            <a:off x="5248275" y="1019175"/>
            <a:ext cx="7475538" cy="7143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>
              <a:lnSpc>
                <a:spcPct val="140000"/>
              </a:lnSpc>
            </a:pPr>
            <a:r>
              <a:rPr lang="en-US" sz="8000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Thank you</a:t>
            </a:r>
            <a:endParaRPr lang="en-US" sz="8000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40000"/>
              </a:lnSpc>
            </a:pPr>
            <a:endParaRPr lang="en-US" sz="3600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40000"/>
              </a:lnSpc>
            </a:pPr>
            <a:endParaRPr lang="en-US" sz="3600" dirty="0">
              <a:solidFill>
                <a:schemeClr val="bg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36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Konrad Talmont-Kaminski</a:t>
            </a:r>
          </a:p>
          <a:p>
            <a:pPr>
              <a:lnSpc>
                <a:spcPct val="140000"/>
              </a:lnSpc>
            </a:pPr>
            <a:r>
              <a:rPr lang="en-US" sz="3600" i="1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Religion as Magical Ideology</a:t>
            </a:r>
          </a:p>
          <a:p>
            <a:pPr>
              <a:lnSpc>
                <a:spcPct val="140000"/>
              </a:lnSpc>
            </a:pPr>
            <a:r>
              <a:rPr lang="en-US" sz="36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“For God and Country, Not Necessarily for Truth” </a:t>
            </a:r>
            <a:r>
              <a:rPr lang="en-US" sz="3600" i="1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The</a:t>
            </a:r>
            <a:r>
              <a:rPr lang="en-US" sz="3600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 </a:t>
            </a:r>
            <a:r>
              <a:rPr lang="en-US" sz="3600" i="1" dirty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Monist </a:t>
            </a:r>
            <a:r>
              <a:rPr lang="en-US" sz="3600" i="1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96.3 </a:t>
            </a:r>
            <a:r>
              <a:rPr lang="en-US" sz="3600" dirty="0" smtClean="0">
                <a:solidFill>
                  <a:schemeClr val="bg1"/>
                </a:solidFill>
                <a:latin typeface="Verdana" pitchFamily="34" charset="0"/>
                <a:sym typeface="Verdana" pitchFamily="34" charset="0"/>
              </a:rPr>
              <a:t>(2013)</a:t>
            </a:r>
            <a:endParaRPr lang="en-US" sz="36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40000"/>
              </a:lnSpc>
            </a:pPr>
            <a:r>
              <a:rPr lang="en-US" sz="3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konrad@talmont.com</a:t>
            </a:r>
          </a:p>
          <a:p>
            <a:pPr>
              <a:lnSpc>
                <a:spcPct val="140000"/>
              </a:lnSpc>
            </a:pPr>
            <a:r>
              <a:rPr lang="en-US" sz="3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deisidaimon.wordpress.com</a:t>
            </a:r>
          </a:p>
        </p:txBody>
      </p:sp>
      <p:pic>
        <p:nvPicPr>
          <p:cNvPr id="34820" name="Obraz 4" descr="Acumen cover.jpg"/>
          <p:cNvPicPr>
            <a:picLocks noChangeAspect="1"/>
          </p:cNvPicPr>
          <p:nvPr/>
        </p:nvPicPr>
        <p:blipFill>
          <a:blip r:embed="rId2">
            <a:lum contrast="32000"/>
          </a:blip>
          <a:srcRect/>
          <a:stretch>
            <a:fillRect/>
          </a:stretch>
        </p:blipFill>
        <p:spPr bwMode="auto">
          <a:xfrm>
            <a:off x="71438" y="233363"/>
            <a:ext cx="4097337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-330200" y="-292100"/>
            <a:ext cx="9093200" cy="9931400"/>
          </a:xfrm>
          <a:prstGeom prst="roundRect">
            <a:avLst>
              <a:gd name="adj" fmla="val 2093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9550400" y="552450"/>
            <a:ext cx="33528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9601200" y="2063750"/>
            <a:ext cx="322580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endParaRPr lang="en-US" sz="3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825500" y="558800"/>
            <a:ext cx="55499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Structure</a:t>
            </a:r>
            <a:endParaRPr lang="en-US" sz="48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1650" y="3162288"/>
            <a:ext cx="402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Epistemic Vigilance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922" y="551974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CRED traditions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9128" y="809151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6600"/>
                </a:solidFill>
                <a:latin typeface="Kuhltom" pitchFamily="2" charset="0"/>
              </a:rPr>
              <a:t>Pragmatic contradiction</a:t>
            </a:r>
            <a:endParaRPr lang="pl-PL" sz="2800" dirty="0">
              <a:solidFill>
                <a:srgbClr val="FF6600"/>
              </a:solidFill>
              <a:latin typeface="Kuhlto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3418" y="5422891"/>
            <a:ext cx="3379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Argumentative account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5210" y="337660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z</a:t>
            </a:r>
            <a:endParaRPr lang="pl-PL" sz="4800" dirty="0">
              <a:latin typeface="Kuhltom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4616" y="337660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y</a:t>
            </a:r>
            <a:endParaRPr lang="pl-PL" sz="4800" dirty="0">
              <a:latin typeface="Kuhltom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824983">
            <a:off x="5943041" y="769605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q</a:t>
            </a:r>
            <a:endParaRPr lang="pl-PL" sz="4800" dirty="0">
              <a:latin typeface="Kuhltom" pitchFamily="2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2644748" y="171037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Cultural Learning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573046" y="409098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Source Vigilance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 rot="17976500">
            <a:off x="4066031" y="230991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l</a:t>
            </a:r>
            <a:endParaRPr lang="pl-PL" sz="4800" dirty="0">
              <a:latin typeface="Kuhltom" pitchFamily="2" charset="0"/>
            </a:endParaRPr>
          </a:p>
        </p:txBody>
      </p:sp>
      <p:sp>
        <p:nvSpPr>
          <p:cNvPr id="20" name="Prostokąt 19"/>
          <p:cNvSpPr/>
          <p:nvPr/>
        </p:nvSpPr>
        <p:spPr>
          <a:xfrm rot="7461019">
            <a:off x="6259439" y="4550702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24" name="TextBox 7"/>
          <p:cNvSpPr txBox="1"/>
          <p:nvPr/>
        </p:nvSpPr>
        <p:spPr>
          <a:xfrm>
            <a:off x="4623352" y="4090982"/>
            <a:ext cx="380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Content Vigilance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5" name="Prostokąt 24"/>
          <p:cNvSpPr/>
          <p:nvPr/>
        </p:nvSpPr>
        <p:spPr>
          <a:xfrm rot="7461019">
            <a:off x="1473093" y="4622140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26" name="TextBox 10"/>
          <p:cNvSpPr txBox="1"/>
          <p:nvPr/>
        </p:nvSpPr>
        <p:spPr>
          <a:xfrm>
            <a:off x="5145078" y="7137403"/>
            <a:ext cx="337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Truth as norm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7" name="Prostokąt 26"/>
          <p:cNvSpPr/>
          <p:nvPr/>
        </p:nvSpPr>
        <p:spPr>
          <a:xfrm rot="7461019">
            <a:off x="6281099" y="6265214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28" name="TextBox 8"/>
          <p:cNvSpPr txBox="1"/>
          <p:nvPr/>
        </p:nvSpPr>
        <p:spPr>
          <a:xfrm>
            <a:off x="715922" y="7280279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latin typeface="Kuhltom" pitchFamily="2" charset="0"/>
              </a:rPr>
              <a:t>Nonalethic</a:t>
            </a:r>
            <a:r>
              <a:rPr lang="en-AU" sz="2800" dirty="0" smtClean="0">
                <a:latin typeface="Kuhltom" pitchFamily="2" charset="0"/>
              </a:rPr>
              <a:t> </a:t>
            </a:r>
            <a:r>
              <a:rPr lang="en-AU" sz="2800" dirty="0" smtClean="0">
                <a:latin typeface="Kuhltom" pitchFamily="2" charset="0"/>
              </a:rPr>
              <a:t>function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 rot="7461019">
            <a:off x="1473093" y="6362283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30" name="TextBox 12"/>
          <p:cNvSpPr txBox="1"/>
          <p:nvPr/>
        </p:nvSpPr>
        <p:spPr>
          <a:xfrm rot="16200000">
            <a:off x="2778504" y="79748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y</a:t>
            </a:r>
            <a:endParaRPr lang="pl-PL" sz="4800" dirty="0">
              <a:latin typeface="Kuhltom" pitchFamily="2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 r="73889"/>
          <a:stretch>
            <a:fillRect/>
          </a:stretch>
        </p:blipFill>
        <p:spPr bwMode="auto">
          <a:xfrm>
            <a:off x="9645672" y="633442"/>
            <a:ext cx="2476108" cy="552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8"/>
          <p:cNvSpPr txBox="1"/>
          <p:nvPr/>
        </p:nvSpPr>
        <p:spPr>
          <a:xfrm rot="21289852">
            <a:off x="1948374" y="628488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6600"/>
                </a:solidFill>
                <a:latin typeface="Kuhltom" pitchFamily="2" charset="0"/>
              </a:rPr>
              <a:t>Religions</a:t>
            </a:r>
            <a:endParaRPr lang="pl-PL" sz="2800" dirty="0">
              <a:solidFill>
                <a:srgbClr val="FF6600"/>
              </a:solidFill>
              <a:latin typeface="Kuhltom" pitchFamily="2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 rot="21289852">
            <a:off x="6391296" y="62134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6600"/>
                </a:solidFill>
                <a:latin typeface="Kuhltom" pitchFamily="2" charset="0"/>
              </a:rPr>
              <a:t>Science</a:t>
            </a:r>
            <a:endParaRPr lang="pl-PL" sz="2800" dirty="0">
              <a:solidFill>
                <a:srgbClr val="FF6600"/>
              </a:solidFill>
              <a:latin typeface="Kuhltom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/>
      <p:bldP spid="10" grpId="0" build="allAtOnce"/>
      <p:bldP spid="11" grpId="0" build="allAtOnce"/>
      <p:bldP spid="12" grpId="0" build="allAtOnce"/>
      <p:bldP spid="13" grpId="0" build="allAtOnce"/>
      <p:bldP spid="14" grpId="0" build="allAtOnce"/>
      <p:bldP spid="15" grpId="0" build="allAtOnce"/>
      <p:bldP spid="18" grpId="0" build="allAtOnce"/>
      <p:bldP spid="19" grpId="0" build="allAtOnce"/>
      <p:bldP spid="20" grpId="0" build="allAtOnce"/>
      <p:bldP spid="24" grpId="0" build="allAtOnce"/>
      <p:bldP spid="25" grpId="0" build="allAtOnce"/>
      <p:bldP spid="26" grpId="0" build="allAtOnce"/>
      <p:bldP spid="27" grpId="0" build="allAtOnce"/>
      <p:bldP spid="28" grpId="0" build="allAtOnce"/>
      <p:bldP spid="29" grpId="0" build="allAtOnce"/>
      <p:bldP spid="30" grpId="0" build="allAtOnce"/>
      <p:bldP spid="32" grpId="0" build="allAtOnce"/>
      <p:bldP spid="33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Cultural learning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52170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Cultural learning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powerful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Allows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spread of useful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behaviours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Cristine’s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work on ritual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Makes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possible Machiavellian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manipulation</a:t>
            </a:r>
          </a:p>
          <a:p>
            <a:pPr algn="l">
              <a:lnSpc>
                <a:spcPct val="140000"/>
              </a:lnSpc>
            </a:pPr>
            <a:r>
              <a:rPr lang="en-AU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Sperber et </a:t>
            </a:r>
            <a:r>
              <a:rPr lang="en-AU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al </a:t>
            </a:r>
            <a:r>
              <a:rPr lang="en-AU" sz="36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Mind &amp; Language</a:t>
            </a:r>
            <a:r>
              <a:rPr lang="en-AU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AU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(2010</a:t>
            </a:r>
            <a:r>
              <a:rPr lang="en-AU" sz="36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)</a:t>
            </a:r>
            <a:endParaRPr lang="en-US" sz="3600" dirty="0" smtClean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Epistemic vigilance required</a:t>
            </a:r>
            <a:endParaRPr lang="en-US" sz="36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32" y="661958"/>
            <a:ext cx="243782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-330200" y="-292100"/>
            <a:ext cx="9093200" cy="9931400"/>
          </a:xfrm>
          <a:prstGeom prst="roundRect">
            <a:avLst>
              <a:gd name="adj" fmla="val 2093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9550400" y="8234386"/>
            <a:ext cx="33528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2800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Sperber</a:t>
            </a:r>
            <a:r>
              <a:rPr lang="en-US" sz="2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et al</a:t>
            </a:r>
          </a:p>
          <a:p>
            <a:pPr algn="l"/>
            <a:r>
              <a:rPr lang="en-US" sz="2800" i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Mind &amp; Language </a:t>
            </a:r>
            <a:r>
              <a:rPr lang="en-US" sz="2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(2010)</a:t>
            </a:r>
            <a:endParaRPr lang="en-US" sz="2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9601200" y="2063750"/>
            <a:ext cx="322580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endParaRPr lang="en-US" sz="3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825500" y="558800"/>
            <a:ext cx="7391412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Epistemic Vigilance</a:t>
            </a:r>
            <a:endParaRPr lang="en-US" sz="48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1650" y="2565371"/>
            <a:ext cx="402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Epistemic Vigilance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1650" y="5065701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Personal interests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66162" y="5826106"/>
            <a:ext cx="3379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Logical consistency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1215988" y="3565503"/>
            <a:ext cx="3071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Source Vigilance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 rot="16200000">
            <a:off x="4472999" y="304490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l</a:t>
            </a:r>
            <a:endParaRPr lang="pl-PL" sz="4800" dirty="0">
              <a:latin typeface="Kuhltom" pitchFamily="2" charset="0"/>
            </a:endParaRPr>
          </a:p>
        </p:txBody>
      </p:sp>
      <p:sp>
        <p:nvSpPr>
          <p:cNvPr id="20" name="Prostokąt 19"/>
          <p:cNvSpPr/>
          <p:nvPr/>
        </p:nvSpPr>
        <p:spPr>
          <a:xfrm rot="7457903">
            <a:off x="5244523" y="4836704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24" name="TextBox 7"/>
          <p:cNvSpPr txBox="1"/>
          <p:nvPr/>
        </p:nvSpPr>
        <p:spPr>
          <a:xfrm>
            <a:off x="4623352" y="3825842"/>
            <a:ext cx="31649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Content Vigilance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5" name="Prostokąt 24"/>
          <p:cNvSpPr/>
          <p:nvPr/>
        </p:nvSpPr>
        <p:spPr>
          <a:xfrm rot="10032841">
            <a:off x="3360427" y="2880866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26" name="TextBox 10"/>
          <p:cNvSpPr txBox="1"/>
          <p:nvPr/>
        </p:nvSpPr>
        <p:spPr>
          <a:xfrm>
            <a:off x="5552046" y="5326040"/>
            <a:ext cx="337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Plausibility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7" name="Prostokąt 26"/>
          <p:cNvSpPr/>
          <p:nvPr/>
        </p:nvSpPr>
        <p:spPr>
          <a:xfrm rot="5400000">
            <a:off x="6172510" y="4681212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28" name="TextBox 8"/>
          <p:cNvSpPr txBox="1"/>
          <p:nvPr/>
        </p:nvSpPr>
        <p:spPr>
          <a:xfrm>
            <a:off x="287294" y="5968982"/>
            <a:ext cx="357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General trustworthiness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 rot="5969456">
            <a:off x="2901853" y="4382413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31" name="TextBox 11"/>
          <p:cNvSpPr txBox="1"/>
          <p:nvPr/>
        </p:nvSpPr>
        <p:spPr>
          <a:xfrm rot="18871620">
            <a:off x="1912679" y="4859956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l</a:t>
            </a:r>
            <a:endParaRPr lang="pl-PL" sz="4800" dirty="0">
              <a:latin typeface="Kuhltom" pitchFamily="2" charset="0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7110" y="661958"/>
            <a:ext cx="2437724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Vigilance to content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Argumentative account of reasoning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Mercier &amp; </a:t>
            </a:r>
            <a:r>
              <a:rPr lang="en-US" sz="3600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Sperber</a:t>
            </a:r>
            <a:r>
              <a:rPr lang="en-US" sz="3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3600" i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BBS</a:t>
            </a:r>
            <a:r>
              <a:rPr lang="en-US" sz="3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(2011)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Reasoning not aimed at true belief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A tool of epistemic vigilance</a:t>
            </a:r>
          </a:p>
          <a:p>
            <a:pPr lvl="1" algn="l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Convincing others</a:t>
            </a:r>
          </a:p>
          <a:p>
            <a:pPr lvl="1" algn="l">
              <a:lnSpc>
                <a:spcPct val="140000"/>
              </a:lnSpc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Not being mislead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Cognitive ‘biases’ due to function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33" y="733396"/>
            <a:ext cx="257176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Truth as norm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Groups can reason toward truth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Scientific reasoning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Requires appropriate institutions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Truth as explicit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norm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Useful where truth tied to function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Division 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of cognitive 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labour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De-</a:t>
            </a:r>
            <a:r>
              <a:rPr lang="en-US" sz="3600" dirty="0" err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emphasised</a:t>
            </a: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source vigilance</a:t>
            </a: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32" y="590520"/>
            <a:ext cx="2571768" cy="223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/>
          </p:cNvSpPr>
          <p:nvPr/>
        </p:nvSpPr>
        <p:spPr bwMode="auto">
          <a:xfrm>
            <a:off x="-330200" y="-292100"/>
            <a:ext cx="3594100" cy="9931400"/>
          </a:xfrm>
          <a:prstGeom prst="roundRect">
            <a:avLst>
              <a:gd name="adj" fmla="val 5296"/>
            </a:avLst>
          </a:prstGeom>
          <a:solidFill>
            <a:schemeClr val="bg1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/>
          </a:p>
        </p:txBody>
      </p:sp>
      <p:sp>
        <p:nvSpPr>
          <p:cNvPr id="16386" name="Rectangle 2"/>
          <p:cNvSpPr>
            <a:spLocks/>
          </p:cNvSpPr>
          <p:nvPr/>
        </p:nvSpPr>
        <p:spPr bwMode="auto">
          <a:xfrm>
            <a:off x="4356100" y="552450"/>
            <a:ext cx="85217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/>
            <a:r>
              <a:rPr lang="en-US" sz="48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Vigilance to source</a:t>
            </a:r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16387" name="Rectangle 3"/>
          <p:cNvSpPr>
            <a:spLocks/>
          </p:cNvSpPr>
          <p:nvPr/>
        </p:nvSpPr>
        <p:spPr bwMode="auto">
          <a:xfrm>
            <a:off x="4356100" y="2063750"/>
            <a:ext cx="821853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Credibility enhancing displays</a:t>
            </a:r>
          </a:p>
          <a:p>
            <a:pPr algn="l">
              <a:lnSpc>
                <a:spcPct val="140000"/>
              </a:lnSpc>
            </a:pPr>
            <a:r>
              <a:rPr lang="en-US" sz="3600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Henrich</a:t>
            </a:r>
            <a:r>
              <a:rPr lang="en-US" sz="3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3600" i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Evol</a:t>
            </a:r>
            <a:r>
              <a:rPr lang="en-US" sz="3600" i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&amp; Hum </a:t>
            </a:r>
            <a:r>
              <a:rPr lang="en-US" sz="3600" i="1" dirty="0" err="1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Beh</a:t>
            </a:r>
            <a:r>
              <a:rPr lang="en-US" sz="3600" i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(2009)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Machiavellian manipulation easier with language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CREDs costly for manipulators</a:t>
            </a:r>
          </a:p>
          <a:p>
            <a:pPr algn="l">
              <a:lnSpc>
                <a:spcPct val="140000"/>
              </a:lnSpc>
            </a:pPr>
            <a:r>
              <a:rPr lang="en-US" sz="36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Mushrooms example</a:t>
            </a: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  <a:p>
            <a:pPr algn="l">
              <a:lnSpc>
                <a:spcPct val="140000"/>
              </a:lnSpc>
            </a:pPr>
            <a:endParaRPr lang="en-US" sz="3600" dirty="0" smtClean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33" y="661958"/>
            <a:ext cx="2500330" cy="3183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AutoShape 1"/>
          <p:cNvSpPr>
            <a:spLocks/>
          </p:cNvSpPr>
          <p:nvPr/>
        </p:nvSpPr>
        <p:spPr bwMode="auto">
          <a:xfrm>
            <a:off x="-330200" y="-292100"/>
            <a:ext cx="9093200" cy="9931400"/>
          </a:xfrm>
          <a:prstGeom prst="roundRect">
            <a:avLst>
              <a:gd name="adj" fmla="val 2093"/>
            </a:avLst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pl-PL" dirty="0"/>
          </a:p>
        </p:txBody>
      </p:sp>
      <p:sp>
        <p:nvSpPr>
          <p:cNvPr id="5" name="Rectangle 2"/>
          <p:cNvSpPr>
            <a:spLocks/>
          </p:cNvSpPr>
          <p:nvPr/>
        </p:nvSpPr>
        <p:spPr bwMode="auto">
          <a:xfrm>
            <a:off x="9550400" y="552450"/>
            <a:ext cx="33528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endParaRPr lang="en-US" sz="48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6" name="Rectangle 3"/>
          <p:cNvSpPr>
            <a:spLocks/>
          </p:cNvSpPr>
          <p:nvPr/>
        </p:nvSpPr>
        <p:spPr bwMode="auto">
          <a:xfrm>
            <a:off x="9601200" y="2063750"/>
            <a:ext cx="3225800" cy="37973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algn="l">
              <a:lnSpc>
                <a:spcPct val="140000"/>
              </a:lnSpc>
            </a:pPr>
            <a:endParaRPr lang="en-US" sz="3600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7" name="Rectangle 5"/>
          <p:cNvSpPr>
            <a:spLocks/>
          </p:cNvSpPr>
          <p:nvPr/>
        </p:nvSpPr>
        <p:spPr bwMode="auto">
          <a:xfrm>
            <a:off x="825500" y="558800"/>
            <a:ext cx="5549900" cy="8382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Verdana" charset="0"/>
              </a:rPr>
              <a:t>Structure</a:t>
            </a:r>
            <a:endParaRPr lang="en-US" sz="480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  <a:sym typeface="Verdana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1650" y="3162288"/>
            <a:ext cx="4022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Epistemic Vigilance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5922" y="5519742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CRED traditions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9128" y="8091510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6600"/>
                </a:solidFill>
                <a:latin typeface="Kuhltom" pitchFamily="2" charset="0"/>
              </a:rPr>
              <a:t>Pragmatic contradiction</a:t>
            </a:r>
            <a:endParaRPr lang="pl-PL" sz="2800" dirty="0">
              <a:solidFill>
                <a:srgbClr val="FF6600"/>
              </a:solidFill>
              <a:latin typeface="Kuhltom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23418" y="5422891"/>
            <a:ext cx="3379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Argumentative account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5210" y="337660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z</a:t>
            </a:r>
            <a:endParaRPr lang="pl-PL" sz="4800" dirty="0">
              <a:latin typeface="Kuhltom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4616" y="3376602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y</a:t>
            </a:r>
            <a:endParaRPr lang="pl-PL" sz="4800" dirty="0">
              <a:latin typeface="Kuhltom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5824983">
            <a:off x="5943041" y="7696051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q</a:t>
            </a:r>
            <a:endParaRPr lang="pl-PL" sz="4800" dirty="0">
              <a:latin typeface="Kuhltom" pitchFamily="2" charset="0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2644748" y="1710374"/>
            <a:ext cx="3786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Cultural Learning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8" name="TextBox 7"/>
          <p:cNvSpPr txBox="1"/>
          <p:nvPr/>
        </p:nvSpPr>
        <p:spPr>
          <a:xfrm>
            <a:off x="573046" y="4090982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Source Vigilance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19" name="TextBox 11"/>
          <p:cNvSpPr txBox="1"/>
          <p:nvPr/>
        </p:nvSpPr>
        <p:spPr>
          <a:xfrm rot="17976500">
            <a:off x="4066031" y="2309910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l</a:t>
            </a:r>
            <a:endParaRPr lang="pl-PL" sz="4800" dirty="0">
              <a:latin typeface="Kuhltom" pitchFamily="2" charset="0"/>
            </a:endParaRPr>
          </a:p>
        </p:txBody>
      </p:sp>
      <p:sp>
        <p:nvSpPr>
          <p:cNvPr id="20" name="Prostokąt 19"/>
          <p:cNvSpPr/>
          <p:nvPr/>
        </p:nvSpPr>
        <p:spPr>
          <a:xfrm rot="7461019">
            <a:off x="6259439" y="4550702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24" name="TextBox 7"/>
          <p:cNvSpPr txBox="1"/>
          <p:nvPr/>
        </p:nvSpPr>
        <p:spPr>
          <a:xfrm>
            <a:off x="4623352" y="4090982"/>
            <a:ext cx="380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Content Vigilance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5" name="Prostokąt 24"/>
          <p:cNvSpPr/>
          <p:nvPr/>
        </p:nvSpPr>
        <p:spPr>
          <a:xfrm rot="7461019">
            <a:off x="1473093" y="4622140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26" name="TextBox 10"/>
          <p:cNvSpPr txBox="1"/>
          <p:nvPr/>
        </p:nvSpPr>
        <p:spPr>
          <a:xfrm>
            <a:off x="5145078" y="7137403"/>
            <a:ext cx="3379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latin typeface="Kuhltom" pitchFamily="2" charset="0"/>
              </a:rPr>
              <a:t>Truth as norm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7" name="Prostokąt 26"/>
          <p:cNvSpPr/>
          <p:nvPr/>
        </p:nvSpPr>
        <p:spPr>
          <a:xfrm rot="7461019">
            <a:off x="6281099" y="6265214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28" name="TextBox 8"/>
          <p:cNvSpPr txBox="1"/>
          <p:nvPr/>
        </p:nvSpPr>
        <p:spPr>
          <a:xfrm>
            <a:off x="715922" y="7280279"/>
            <a:ext cx="2736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>
                <a:latin typeface="Kuhltom" pitchFamily="2" charset="0"/>
              </a:rPr>
              <a:t>Noncognitive</a:t>
            </a:r>
            <a:r>
              <a:rPr lang="en-AU" sz="2800" dirty="0" smtClean="0">
                <a:latin typeface="Kuhltom" pitchFamily="2" charset="0"/>
              </a:rPr>
              <a:t> function</a:t>
            </a:r>
            <a:endParaRPr lang="pl-PL" sz="2800" dirty="0">
              <a:latin typeface="Kuhltom" pitchFamily="2" charset="0"/>
            </a:endParaRPr>
          </a:p>
        </p:txBody>
      </p:sp>
      <p:sp>
        <p:nvSpPr>
          <p:cNvPr id="29" name="Prostokąt 28"/>
          <p:cNvSpPr/>
          <p:nvPr/>
        </p:nvSpPr>
        <p:spPr>
          <a:xfrm rot="7461019">
            <a:off x="1473093" y="6362283"/>
            <a:ext cx="1000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4400" dirty="0" smtClean="0">
                <a:latin typeface="kuhlmisc"/>
              </a:rPr>
              <a:t>k</a:t>
            </a:r>
            <a:endParaRPr lang="pl-PL" dirty="0"/>
          </a:p>
        </p:txBody>
      </p:sp>
      <p:sp>
        <p:nvSpPr>
          <p:cNvPr id="30" name="TextBox 12"/>
          <p:cNvSpPr txBox="1"/>
          <p:nvPr/>
        </p:nvSpPr>
        <p:spPr>
          <a:xfrm rot="16200000">
            <a:off x="2778504" y="7974893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 smtClean="0">
                <a:latin typeface="kuhlmisc"/>
              </a:rPr>
              <a:t>y</a:t>
            </a:r>
            <a:endParaRPr lang="pl-PL" sz="4800" dirty="0">
              <a:latin typeface="Kuhltom" pitchFamily="2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/>
          <a:srcRect r="73889"/>
          <a:stretch>
            <a:fillRect/>
          </a:stretch>
        </p:blipFill>
        <p:spPr bwMode="auto">
          <a:xfrm>
            <a:off x="9645672" y="633442"/>
            <a:ext cx="2476108" cy="5529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TextBox 8"/>
          <p:cNvSpPr txBox="1"/>
          <p:nvPr/>
        </p:nvSpPr>
        <p:spPr>
          <a:xfrm rot="21289852">
            <a:off x="1948374" y="6284886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6600"/>
                </a:solidFill>
                <a:latin typeface="Kuhltom" pitchFamily="2" charset="0"/>
              </a:rPr>
              <a:t>Religions</a:t>
            </a:r>
            <a:endParaRPr lang="pl-PL" sz="2800" dirty="0">
              <a:solidFill>
                <a:srgbClr val="FF6600"/>
              </a:solidFill>
              <a:latin typeface="Kuhltom" pitchFamily="2" charset="0"/>
            </a:endParaRPr>
          </a:p>
        </p:txBody>
      </p:sp>
      <p:sp>
        <p:nvSpPr>
          <p:cNvPr id="33" name="TextBox 8"/>
          <p:cNvSpPr txBox="1"/>
          <p:nvPr/>
        </p:nvSpPr>
        <p:spPr>
          <a:xfrm rot="21289852">
            <a:off x="6391296" y="62134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rgbClr val="FF6600"/>
                </a:solidFill>
                <a:latin typeface="Kuhltom" pitchFamily="2" charset="0"/>
              </a:rPr>
              <a:t>Science</a:t>
            </a:r>
            <a:endParaRPr lang="pl-PL" sz="2800" dirty="0">
              <a:solidFill>
                <a:srgbClr val="FF6600"/>
              </a:solidFill>
              <a:latin typeface="Kuhltom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4" grpId="0" build="allAtOnce"/>
      <p:bldP spid="25" grpId="0" build="allAtOnce"/>
      <p:bldP spid="28" grpId="0" build="allAtOnce"/>
      <p:bldP spid="29" grpId="0" build="allAtOnce"/>
      <p:bldP spid="30" grpId="0" build="allAtOnce"/>
      <p:bldP spid="32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_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66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B8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Sans"/>
        <a:ea typeface="ヒラギノ角ゴ ProN W3"/>
        <a:cs typeface="ヒラギノ角ゴ ProN W3"/>
      </a:majorFont>
      <a:minorFont>
        <a:latin typeface="GillSans"/>
        <a:ea typeface="ヒラギノ角ゴ ProN W3"/>
        <a:cs typeface="ヒラギノ角ゴ ProN W3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Sans" charset="0"/>
            <a:ea typeface="ヒラギノ角ゴ ProN W3" charset="0"/>
            <a:cs typeface="ヒラギノ角ゴ ProN W3" charset="0"/>
            <a:sym typeface="Gill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2638</TotalTime>
  <Pages>0</Pages>
  <Words>521</Words>
  <Characters>0</Characters>
  <Application>Microsoft Office PowerPoint</Application>
  <PresentationFormat>Niestandardowy</PresentationFormat>
  <Lines>0</Lines>
  <Paragraphs>206</Paragraphs>
  <Slides>20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14</vt:i4>
      </vt:variant>
      <vt:variant>
        <vt:lpstr>Tytuły slajdów</vt:lpstr>
      </vt:variant>
      <vt:variant>
        <vt:i4>20</vt:i4>
      </vt:variant>
    </vt:vector>
  </HeadingPairs>
  <TitlesOfParts>
    <vt:vector size="34" baseType="lpstr">
      <vt:lpstr>Title &amp; Subtitle</vt:lpstr>
      <vt:lpstr>Title - Center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1_Title &amp; Subtitle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Konrad Talmont</dc:creator>
  <cp:lastModifiedBy>Konrad Talmont-Kaminski</cp:lastModifiedBy>
  <cp:revision>224</cp:revision>
  <dcterms:modified xsi:type="dcterms:W3CDTF">2014-08-21T05:57:57Z</dcterms:modified>
</cp:coreProperties>
</file>